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2BD6-4C31-435B-AE50-A85004F13378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DE9E-F03C-44E2-B96A-8B8DCBD58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82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2BD6-4C31-435B-AE50-A85004F13378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DE9E-F03C-44E2-B96A-8B8DCBD58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721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2BD6-4C31-435B-AE50-A85004F13378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DE9E-F03C-44E2-B96A-8B8DCBD58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440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2BD6-4C31-435B-AE50-A85004F13378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DE9E-F03C-44E2-B96A-8B8DCBD58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6906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2BD6-4C31-435B-AE50-A85004F13378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DE9E-F03C-44E2-B96A-8B8DCBD58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86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2BD6-4C31-435B-AE50-A85004F13378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DE9E-F03C-44E2-B96A-8B8DCBD58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633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2BD6-4C31-435B-AE50-A85004F13378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DE9E-F03C-44E2-B96A-8B8DCBD58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722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2BD6-4C31-435B-AE50-A85004F13378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DE9E-F03C-44E2-B96A-8B8DCBD58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2BD6-4C31-435B-AE50-A85004F13378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DE9E-F03C-44E2-B96A-8B8DCBD58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56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2BD6-4C31-435B-AE50-A85004F13378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DE9E-F03C-44E2-B96A-8B8DCBD58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442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2BD6-4C31-435B-AE50-A85004F13378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1DE9E-F03C-44E2-B96A-8B8DCBD58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90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22BD6-4C31-435B-AE50-A85004F13378}" type="datetimeFigureOut">
              <a:rPr lang="en-GB" smtClean="0"/>
              <a:t>20/08/2013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1DE9E-F03C-44E2-B96A-8B8DCBD58D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216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f1b5kCvVBo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80120"/>
          </a:xfrm>
        </p:spPr>
        <p:txBody>
          <a:bodyPr/>
          <a:lstStyle/>
          <a:p>
            <a:r>
              <a:rPr lang="en-GB" b="1" dirty="0" smtClean="0">
                <a:latin typeface="Comic Sans MS" pitchFamily="66" charset="0"/>
              </a:rPr>
              <a:t>Onomatopoeia</a:t>
            </a:r>
            <a:endParaRPr lang="en-GB" b="1" dirty="0"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52569" y="6608385"/>
            <a:ext cx="30315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omic Sans MS" pitchFamily="66" charset="0"/>
              </a:rPr>
              <a:t>© www.SaveTeachersSundays.com 2013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3568" y="1556792"/>
            <a:ext cx="777240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atin typeface="Comic Sans MS" pitchFamily="66" charset="0"/>
              </a:rPr>
              <a:t>Onomatopoeia is when a word sounds like what it describes</a:t>
            </a:r>
            <a:endParaRPr lang="en-GB" sz="3200" dirty="0">
              <a:latin typeface="Comic Sans MS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8032" y="3284984"/>
            <a:ext cx="7772400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atin typeface="Comic Sans MS" pitchFamily="66" charset="0"/>
              </a:rPr>
              <a:t>Onomatopoeia is sometimes used in poetry</a:t>
            </a:r>
            <a:endParaRPr lang="en-GB" sz="3200" dirty="0">
              <a:latin typeface="Comic Sans MS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5536" y="4869160"/>
            <a:ext cx="8352928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latin typeface="Comic Sans MS" pitchFamily="66" charset="0"/>
              </a:rPr>
              <a:t>Listen to this song to see some examples: </a:t>
            </a:r>
            <a:r>
              <a:rPr lang="en-GB" sz="2600" dirty="0" smtClean="0">
                <a:latin typeface="Comic Sans MS" pitchFamily="66" charset="0"/>
                <a:hlinkClick r:id="rId2"/>
              </a:rPr>
              <a:t>http</a:t>
            </a:r>
            <a:r>
              <a:rPr lang="en-GB" sz="2600" dirty="0">
                <a:latin typeface="Comic Sans MS" pitchFamily="66" charset="0"/>
                <a:hlinkClick r:id="rId2"/>
              </a:rPr>
              <a:t>://</a:t>
            </a:r>
            <a:r>
              <a:rPr lang="en-GB" sz="2600" dirty="0" smtClean="0">
                <a:latin typeface="Comic Sans MS" pitchFamily="66" charset="0"/>
                <a:hlinkClick r:id="rId2"/>
              </a:rPr>
              <a:t>www.youtube.com/watch?v=f1b5kCvVBo8</a:t>
            </a:r>
            <a:r>
              <a:rPr lang="en-GB" sz="2600" dirty="0" smtClean="0"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885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96585" y="6608385"/>
            <a:ext cx="30315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omic Sans MS" pitchFamily="66" charset="0"/>
              </a:rPr>
              <a:t>© www.SaveTeachersSundays.com 2013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330" y="-27384"/>
            <a:ext cx="849694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>
                <a:latin typeface="Comic Sans MS" pitchFamily="66" charset="0"/>
              </a:rPr>
              <a:t>An onomatopoeic poem – The Break Down</a:t>
            </a:r>
            <a:endParaRPr lang="en-GB" sz="2400" b="1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6631468"/>
            <a:ext cx="24352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 smtClean="0">
                <a:latin typeface="Comic Sans MS" pitchFamily="66" charset="0"/>
              </a:rPr>
              <a:t>Sound effect </a:t>
            </a:r>
            <a:r>
              <a:rPr lang="en-US" sz="1050" dirty="0">
                <a:latin typeface="Comic Sans MS" pitchFamily="66" charset="0"/>
              </a:rPr>
              <a:t>© </a:t>
            </a:r>
            <a:r>
              <a:rPr lang="en-GB" sz="1050" dirty="0" smtClean="0">
                <a:latin typeface="Comic Sans MS" pitchFamily="66" charset="0"/>
              </a:rPr>
              <a:t>www.freesfx.co.uk</a:t>
            </a:r>
            <a:endParaRPr lang="en-GB" sz="1050" dirty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51165" y="6631468"/>
            <a:ext cx="18293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 smtClean="0">
                <a:latin typeface="Comic Sans MS" pitchFamily="66" charset="0"/>
              </a:rPr>
              <a:t>Images </a:t>
            </a:r>
            <a:r>
              <a:rPr lang="en-US" sz="1050" dirty="0">
                <a:latin typeface="Comic Sans MS" pitchFamily="66" charset="0"/>
              </a:rPr>
              <a:t>© </a:t>
            </a:r>
            <a:r>
              <a:rPr lang="en-GB" sz="1050" dirty="0" smtClean="0">
                <a:latin typeface="Comic Sans MS" pitchFamily="66" charset="0"/>
              </a:rPr>
              <a:t>www.clipart.com</a:t>
            </a:r>
            <a:endParaRPr lang="en-GB" sz="1050" dirty="0">
              <a:latin typeface="Comic Sans MS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908720"/>
            <a:ext cx="914400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atin typeface="Comic Sans MS" pitchFamily="66" charset="0"/>
              </a:rPr>
              <a:t>Our poems are going to be about a car that breaks down.</a:t>
            </a:r>
          </a:p>
          <a:p>
            <a:endParaRPr lang="en-GB" sz="1600" dirty="0">
              <a:latin typeface="Comic Sans MS" pitchFamily="66" charset="0"/>
            </a:endParaRPr>
          </a:p>
          <a:p>
            <a:r>
              <a:rPr lang="en-GB" sz="2400" dirty="0" smtClean="0">
                <a:latin typeface="Comic Sans MS" pitchFamily="66" charset="0"/>
              </a:rPr>
              <a:t>What might each verse be about?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51520" y="2348880"/>
            <a:ext cx="849694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>
                <a:latin typeface="Comic Sans MS" pitchFamily="66" charset="0"/>
              </a:rPr>
              <a:t>1</a:t>
            </a:r>
            <a:r>
              <a:rPr lang="en-GB" sz="2400" b="1" baseline="30000" dirty="0" smtClean="0">
                <a:latin typeface="Comic Sans MS" pitchFamily="66" charset="0"/>
              </a:rPr>
              <a:t>st</a:t>
            </a:r>
            <a:r>
              <a:rPr lang="en-GB" sz="2400" b="1" dirty="0" smtClean="0">
                <a:latin typeface="Comic Sans MS" pitchFamily="66" charset="0"/>
              </a:rPr>
              <a:t> verse</a:t>
            </a:r>
          </a:p>
          <a:p>
            <a:r>
              <a:rPr lang="en-GB" sz="2400" dirty="0" smtClean="0">
                <a:latin typeface="Comic Sans MS" pitchFamily="66" charset="0"/>
              </a:rPr>
              <a:t>The car breaks down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7504" y="3429000"/>
            <a:ext cx="892899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latin typeface="Comic Sans MS" pitchFamily="66" charset="0"/>
              </a:rPr>
              <a:t>2</a:t>
            </a:r>
            <a:r>
              <a:rPr lang="en-GB" sz="2400" b="1" baseline="30000" dirty="0" smtClean="0">
                <a:latin typeface="Comic Sans MS" pitchFamily="66" charset="0"/>
              </a:rPr>
              <a:t>nd</a:t>
            </a:r>
            <a:r>
              <a:rPr lang="en-GB" sz="2400" b="1" dirty="0" smtClean="0">
                <a:latin typeface="Comic Sans MS" pitchFamily="66" charset="0"/>
              </a:rPr>
              <a:t> verse</a:t>
            </a:r>
          </a:p>
          <a:p>
            <a:r>
              <a:rPr lang="en-GB" sz="2400" dirty="0" smtClean="0">
                <a:latin typeface="Comic Sans MS" pitchFamily="66" charset="0"/>
              </a:rPr>
              <a:t>The owner gets angry when it won’t start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07504" y="4653136"/>
            <a:ext cx="892899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>
                <a:latin typeface="Comic Sans MS" pitchFamily="66" charset="0"/>
              </a:rPr>
              <a:t>3</a:t>
            </a:r>
            <a:r>
              <a:rPr lang="en-GB" sz="2400" b="1" baseline="30000" dirty="0" smtClean="0">
                <a:latin typeface="Comic Sans MS" pitchFamily="66" charset="0"/>
              </a:rPr>
              <a:t>rd</a:t>
            </a:r>
            <a:r>
              <a:rPr lang="en-GB" sz="2400" b="1" dirty="0" smtClean="0">
                <a:latin typeface="Comic Sans MS" pitchFamily="66" charset="0"/>
              </a:rPr>
              <a:t> verse</a:t>
            </a:r>
          </a:p>
          <a:p>
            <a:r>
              <a:rPr lang="en-GB" sz="2400" dirty="0" smtClean="0">
                <a:latin typeface="Comic Sans MS" pitchFamily="66" charset="0"/>
              </a:rPr>
              <a:t>The owner attacks and smashes the car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79512" y="5589240"/>
            <a:ext cx="8928992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latin typeface="Comic Sans MS" pitchFamily="66" charset="0"/>
              </a:rPr>
              <a:t>What onomatopoeic words could we use?</a:t>
            </a:r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01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96585" y="6608385"/>
            <a:ext cx="30315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omic Sans MS" pitchFamily="66" charset="0"/>
              </a:rPr>
              <a:t>© www.SaveTeachersSundays.com 2013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6631468"/>
            <a:ext cx="24352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 smtClean="0">
                <a:latin typeface="Comic Sans MS" pitchFamily="66" charset="0"/>
              </a:rPr>
              <a:t>Sound effect </a:t>
            </a:r>
            <a:r>
              <a:rPr lang="en-US" sz="1050" dirty="0">
                <a:latin typeface="Comic Sans MS" pitchFamily="66" charset="0"/>
              </a:rPr>
              <a:t>© </a:t>
            </a:r>
            <a:r>
              <a:rPr lang="en-GB" sz="1050" dirty="0" smtClean="0">
                <a:latin typeface="Comic Sans MS" pitchFamily="66" charset="0"/>
              </a:rPr>
              <a:t>www.freesfx.co.uk</a:t>
            </a:r>
            <a:endParaRPr lang="en-GB" sz="1050" dirty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51165" y="6631468"/>
            <a:ext cx="18293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 smtClean="0">
                <a:latin typeface="Comic Sans MS" pitchFamily="66" charset="0"/>
              </a:rPr>
              <a:t>Images </a:t>
            </a:r>
            <a:r>
              <a:rPr lang="en-US" sz="1050" dirty="0">
                <a:latin typeface="Comic Sans MS" pitchFamily="66" charset="0"/>
              </a:rPr>
              <a:t>© </a:t>
            </a:r>
            <a:r>
              <a:rPr lang="en-GB" sz="1050" dirty="0" smtClean="0">
                <a:latin typeface="Comic Sans MS" pitchFamily="66" charset="0"/>
              </a:rPr>
              <a:t>www.clipart.com</a:t>
            </a:r>
            <a:endParaRPr lang="en-GB" sz="1050" dirty="0">
              <a:latin typeface="Comic Sans MS" pitchFamily="66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51520" y="44624"/>
            <a:ext cx="8496944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>
                <a:solidFill>
                  <a:srgbClr val="00B050"/>
                </a:solidFill>
                <a:latin typeface="Comic Sans MS" pitchFamily="66" charset="0"/>
              </a:rPr>
              <a:t>1</a:t>
            </a:r>
            <a:r>
              <a:rPr lang="en-GB" sz="2400" b="1" baseline="30000" dirty="0" smtClean="0">
                <a:solidFill>
                  <a:srgbClr val="00B050"/>
                </a:solidFill>
                <a:latin typeface="Comic Sans MS" pitchFamily="66" charset="0"/>
              </a:rPr>
              <a:t>st</a:t>
            </a:r>
            <a:r>
              <a:rPr lang="en-GB" sz="2400" b="1" dirty="0" smtClean="0">
                <a:solidFill>
                  <a:srgbClr val="00B050"/>
                </a:solidFill>
                <a:latin typeface="Comic Sans MS" pitchFamily="66" charset="0"/>
              </a:rPr>
              <a:t> verse - </a:t>
            </a:r>
            <a:r>
              <a:rPr lang="en-GB" sz="2400" dirty="0" smtClean="0">
                <a:solidFill>
                  <a:srgbClr val="00B050"/>
                </a:solidFill>
                <a:latin typeface="Comic Sans MS" pitchFamily="66" charset="0"/>
              </a:rPr>
              <a:t>The car breaks down</a:t>
            </a:r>
          </a:p>
          <a:p>
            <a:endParaRPr lang="en-GB" sz="2400" dirty="0">
              <a:solidFill>
                <a:srgbClr val="00B050"/>
              </a:solidFill>
              <a:latin typeface="Comic Sans MS" pitchFamily="66" charset="0"/>
            </a:endParaRPr>
          </a:p>
          <a:p>
            <a:pPr algn="l"/>
            <a:r>
              <a:rPr lang="en-GB" sz="2400" dirty="0" smtClean="0">
                <a:solidFill>
                  <a:srgbClr val="00B050"/>
                </a:solidFill>
                <a:latin typeface="Comic Sans MS" pitchFamily="66" charset="0"/>
              </a:rPr>
              <a:t>clunk		chug		bang		buzz		clang</a:t>
            </a:r>
          </a:p>
          <a:p>
            <a:pPr algn="l"/>
            <a:endParaRPr lang="en-GB" sz="2400" dirty="0">
              <a:solidFill>
                <a:srgbClr val="00B050"/>
              </a:solidFill>
              <a:latin typeface="Comic Sans MS" pitchFamily="66" charset="0"/>
            </a:endParaRPr>
          </a:p>
          <a:p>
            <a:pPr algn="l"/>
            <a:r>
              <a:rPr lang="en-GB" sz="2400" dirty="0" smtClean="0">
                <a:solidFill>
                  <a:srgbClr val="00B050"/>
                </a:solidFill>
                <a:latin typeface="Comic Sans MS" pitchFamily="66" charset="0"/>
              </a:rPr>
              <a:t>creak		fizz		hiss		pop		rattle</a:t>
            </a:r>
            <a:endParaRPr lang="en-GB" sz="24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7504" y="2420888"/>
            <a:ext cx="8928992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0070C0"/>
                </a:solidFill>
                <a:latin typeface="Comic Sans MS" pitchFamily="66" charset="0"/>
              </a:rPr>
              <a:t>2</a:t>
            </a:r>
            <a:r>
              <a:rPr lang="en-GB" sz="2400" b="1" baseline="30000" dirty="0" smtClean="0">
                <a:solidFill>
                  <a:srgbClr val="0070C0"/>
                </a:solidFill>
                <a:latin typeface="Comic Sans MS" pitchFamily="66" charset="0"/>
              </a:rPr>
              <a:t>nd</a:t>
            </a:r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 verse -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The owner gets angry when it won’t start</a:t>
            </a:r>
          </a:p>
          <a:p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  <a:p>
            <a:pPr algn="l"/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 argh		bawl		beep		groan		moan	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  <a:p>
            <a:pPr algn="l"/>
            <a:endParaRPr lang="en-GB" sz="2400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l"/>
            <a:r>
              <a:rPr lang="en-GB" sz="2400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2400" dirty="0" smtClean="0">
                <a:solidFill>
                  <a:srgbClr val="0070C0"/>
                </a:solidFill>
                <a:latin typeface="Comic Sans MS" pitchFamily="66" charset="0"/>
              </a:rPr>
              <a:t>growl		grunt		honk		mutter	snarl</a:t>
            </a:r>
            <a:endParaRPr lang="en-GB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07504" y="4725143"/>
            <a:ext cx="8928992" cy="1883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3</a:t>
            </a:r>
            <a:r>
              <a:rPr lang="en-GB" sz="2400" b="1" baseline="30000" dirty="0" smtClean="0">
                <a:solidFill>
                  <a:srgbClr val="7030A0"/>
                </a:solidFill>
                <a:latin typeface="Comic Sans MS" pitchFamily="66" charset="0"/>
              </a:rPr>
              <a:t>rd</a:t>
            </a:r>
            <a:r>
              <a:rPr lang="en-GB" sz="2400" b="1" dirty="0" smtClean="0">
                <a:solidFill>
                  <a:srgbClr val="7030A0"/>
                </a:solidFill>
                <a:latin typeface="Comic Sans MS" pitchFamily="66" charset="0"/>
              </a:rPr>
              <a:t> verse - </a:t>
            </a:r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The owner attacks and smashes the car</a:t>
            </a:r>
          </a:p>
          <a:p>
            <a:endParaRPr lang="en-GB" sz="2400" dirty="0">
              <a:solidFill>
                <a:srgbClr val="7030A0"/>
              </a:solidFill>
              <a:latin typeface="Comic Sans MS" pitchFamily="66" charset="0"/>
            </a:endParaRPr>
          </a:p>
          <a:p>
            <a:pPr algn="l"/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bash		bang		boing		boom		clatter</a:t>
            </a:r>
          </a:p>
          <a:p>
            <a:pPr algn="l"/>
            <a:endParaRPr lang="en-GB" sz="2400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algn="l"/>
            <a:r>
              <a:rPr lang="en-GB" sz="2400" dirty="0" smtClean="0">
                <a:solidFill>
                  <a:srgbClr val="7030A0"/>
                </a:solidFill>
                <a:latin typeface="Comic Sans MS" pitchFamily="66" charset="0"/>
              </a:rPr>
              <a:t> ouch		slash		smack		snap		thump</a:t>
            </a:r>
            <a:endParaRPr lang="en-GB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67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330" y="188640"/>
            <a:ext cx="849694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latin typeface="Comic Sans MS" pitchFamily="66" charset="0"/>
              </a:rPr>
              <a:t>What sound can you hear?</a:t>
            </a:r>
            <a:endParaRPr lang="en-GB" sz="3200" b="1" dirty="0">
              <a:latin typeface="Comic Sans MS" pitchFamily="66" charset="0"/>
            </a:endParaRPr>
          </a:p>
        </p:txBody>
      </p:sp>
      <p:pic>
        <p:nvPicPr>
          <p:cNvPr id="3" name="one_large_splash_person_64_c_reprocessed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68368" y="2800745"/>
            <a:ext cx="609600" cy="609600"/>
          </a:xfrm>
          <a:prstGeom prst="rect">
            <a:avLst/>
          </a:prstGeom>
        </p:spPr>
      </p:pic>
      <p:pic>
        <p:nvPicPr>
          <p:cNvPr id="13" name="Picture 2" descr="http://images.clipart.com/thw/thw11/CL/5433_2005010014/000803_1064_13/20748197.thb.jpg?000803_1064_1335_v__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1484784"/>
            <a:ext cx="473736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23528" y="5373216"/>
            <a:ext cx="849694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latin typeface="Comic Sans MS" pitchFamily="66" charset="0"/>
              </a:rPr>
              <a:t>Splash</a:t>
            </a:r>
            <a:endParaRPr lang="en-GB" sz="3200" b="1" dirty="0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96585" y="6608385"/>
            <a:ext cx="30315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omic Sans MS" pitchFamily="66" charset="0"/>
              </a:rPr>
              <a:t>© www.SaveTeachersSundays.com 2013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6631468"/>
            <a:ext cx="24352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 smtClean="0">
                <a:latin typeface="Comic Sans MS" pitchFamily="66" charset="0"/>
              </a:rPr>
              <a:t>Sound effect </a:t>
            </a:r>
            <a:r>
              <a:rPr lang="en-US" sz="1050" dirty="0">
                <a:latin typeface="Comic Sans MS" pitchFamily="66" charset="0"/>
              </a:rPr>
              <a:t>© </a:t>
            </a:r>
            <a:r>
              <a:rPr lang="en-GB" sz="1050" dirty="0" smtClean="0">
                <a:latin typeface="Comic Sans MS" pitchFamily="66" charset="0"/>
              </a:rPr>
              <a:t>www.freesfx.co.uk</a:t>
            </a:r>
            <a:endParaRPr lang="en-GB" sz="1050" dirty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51165" y="6631468"/>
            <a:ext cx="18293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 smtClean="0">
                <a:latin typeface="Comic Sans MS" pitchFamily="66" charset="0"/>
              </a:rPr>
              <a:t>Images </a:t>
            </a:r>
            <a:r>
              <a:rPr lang="en-US" sz="1050" dirty="0">
                <a:latin typeface="Comic Sans MS" pitchFamily="66" charset="0"/>
              </a:rPr>
              <a:t>© </a:t>
            </a:r>
            <a:r>
              <a:rPr lang="en-GB" sz="1050" dirty="0" smtClean="0">
                <a:latin typeface="Comic Sans MS" pitchFamily="66" charset="0"/>
              </a:rPr>
              <a:t>www.clipart.com</a:t>
            </a:r>
            <a:endParaRPr lang="en-GB" sz="105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82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330" y="188640"/>
            <a:ext cx="849694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latin typeface="Comic Sans MS" pitchFamily="66" charset="0"/>
              </a:rPr>
              <a:t>What sound can you hear?</a:t>
            </a:r>
            <a:endParaRPr lang="en-GB" sz="3200" b="1" dirty="0">
              <a:latin typeface="Comic Sans MS" pitchFamily="66" charset="0"/>
            </a:endParaRPr>
          </a:p>
        </p:txBody>
      </p:sp>
      <p:pic>
        <p:nvPicPr>
          <p:cNvPr id="2" name="firework_rocket_launc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323528" y="5589240"/>
            <a:ext cx="849694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latin typeface="Comic Sans MS" pitchFamily="66" charset="0"/>
              </a:rPr>
              <a:t>Whoosh</a:t>
            </a:r>
            <a:endParaRPr lang="en-GB" sz="3200" b="1" dirty="0">
              <a:latin typeface="Comic Sans MS" pitchFamily="66" charset="0"/>
            </a:endParaRPr>
          </a:p>
        </p:txBody>
      </p:sp>
      <p:pic>
        <p:nvPicPr>
          <p:cNvPr id="14" name="Picture 2" descr="http://images.clipart.com/thw/thw11/CL/5344_2005010018/000803_1055_94/20116768.thb.jpg?000803_1055_9438_v__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68759"/>
            <a:ext cx="3528392" cy="414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96585" y="6608385"/>
            <a:ext cx="30315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omic Sans MS" pitchFamily="66" charset="0"/>
              </a:rPr>
              <a:t>© www.SaveTeachersSundays.com 2013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6631468"/>
            <a:ext cx="24352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 smtClean="0">
                <a:latin typeface="Comic Sans MS" pitchFamily="66" charset="0"/>
              </a:rPr>
              <a:t>Sound effect </a:t>
            </a:r>
            <a:r>
              <a:rPr lang="en-US" sz="1050" dirty="0">
                <a:latin typeface="Comic Sans MS" pitchFamily="66" charset="0"/>
              </a:rPr>
              <a:t>© </a:t>
            </a:r>
            <a:r>
              <a:rPr lang="en-GB" sz="1050" dirty="0" smtClean="0">
                <a:latin typeface="Comic Sans MS" pitchFamily="66" charset="0"/>
              </a:rPr>
              <a:t>www.freesfx.co.uk</a:t>
            </a:r>
            <a:endParaRPr lang="en-GB" sz="1050" dirty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51165" y="6631468"/>
            <a:ext cx="18293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 smtClean="0">
                <a:latin typeface="Comic Sans MS" pitchFamily="66" charset="0"/>
              </a:rPr>
              <a:t>Images </a:t>
            </a:r>
            <a:r>
              <a:rPr lang="en-US" sz="1050" dirty="0">
                <a:latin typeface="Comic Sans MS" pitchFamily="66" charset="0"/>
              </a:rPr>
              <a:t>© </a:t>
            </a:r>
            <a:r>
              <a:rPr lang="en-GB" sz="1050" dirty="0" smtClean="0">
                <a:latin typeface="Comic Sans MS" pitchFamily="66" charset="0"/>
              </a:rPr>
              <a:t>www.clipart.com</a:t>
            </a:r>
            <a:endParaRPr lang="en-GB" sz="105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68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330" y="188640"/>
            <a:ext cx="849694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latin typeface="Comic Sans MS" pitchFamily="66" charset="0"/>
              </a:rPr>
              <a:t>What sound can you hear?</a:t>
            </a:r>
            <a:endParaRPr lang="en-GB" sz="3200" b="1" dirty="0">
              <a:latin typeface="Comic Sans MS" pitchFamily="66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23528" y="5373216"/>
            <a:ext cx="849694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latin typeface="Comic Sans MS" pitchFamily="66" charset="0"/>
              </a:rPr>
              <a:t>Crash		Smash</a:t>
            </a:r>
            <a:endParaRPr lang="en-GB" sz="3200" b="1" dirty="0">
              <a:latin typeface="Comic Sans MS" pitchFamily="66" charset="0"/>
            </a:endParaRPr>
          </a:p>
        </p:txBody>
      </p:sp>
      <p:pic>
        <p:nvPicPr>
          <p:cNvPr id="2" name="dishes_crashing_to_floo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7" name="Picture 2" descr="http://images.clipart.com/thw/thw11/CL/5433_2005010014/000803_1057_97/20515291.thb.jpg?000803_1057_9704_v__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569" y="1196752"/>
            <a:ext cx="281757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96585" y="6608385"/>
            <a:ext cx="30315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omic Sans MS" pitchFamily="66" charset="0"/>
              </a:rPr>
              <a:t>© www.SaveTeachersSundays.com 2013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504" y="6631468"/>
            <a:ext cx="24352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 smtClean="0">
                <a:latin typeface="Comic Sans MS" pitchFamily="66" charset="0"/>
              </a:rPr>
              <a:t>Sound effect </a:t>
            </a:r>
            <a:r>
              <a:rPr lang="en-US" sz="1050" dirty="0">
                <a:latin typeface="Comic Sans MS" pitchFamily="66" charset="0"/>
              </a:rPr>
              <a:t>© </a:t>
            </a:r>
            <a:r>
              <a:rPr lang="en-GB" sz="1050" dirty="0" smtClean="0">
                <a:latin typeface="Comic Sans MS" pitchFamily="66" charset="0"/>
              </a:rPr>
              <a:t>www.freesfx.co.uk</a:t>
            </a:r>
            <a:endParaRPr lang="en-GB" sz="1050" dirty="0"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51165" y="6631468"/>
            <a:ext cx="18293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 smtClean="0">
                <a:latin typeface="Comic Sans MS" pitchFamily="66" charset="0"/>
              </a:rPr>
              <a:t>Images </a:t>
            </a:r>
            <a:r>
              <a:rPr lang="en-US" sz="1050" dirty="0">
                <a:latin typeface="Comic Sans MS" pitchFamily="66" charset="0"/>
              </a:rPr>
              <a:t>© </a:t>
            </a:r>
            <a:r>
              <a:rPr lang="en-GB" sz="1050" dirty="0" smtClean="0">
                <a:latin typeface="Comic Sans MS" pitchFamily="66" charset="0"/>
              </a:rPr>
              <a:t>www.clipart.com</a:t>
            </a:r>
            <a:endParaRPr lang="en-GB" sz="105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1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330" y="188640"/>
            <a:ext cx="849694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latin typeface="Comic Sans MS" pitchFamily="66" charset="0"/>
              </a:rPr>
              <a:t>What sound can you hear?</a:t>
            </a:r>
            <a:endParaRPr lang="en-GB" sz="3200" b="1" dirty="0">
              <a:latin typeface="Comic Sans MS" pitchFamily="66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23528" y="5373216"/>
            <a:ext cx="849694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latin typeface="Comic Sans MS" pitchFamily="66" charset="0"/>
              </a:rPr>
              <a:t>Snap</a:t>
            </a:r>
            <a:endParaRPr lang="en-GB" sz="3200" b="1" dirty="0">
              <a:latin typeface="Comic Sans MS" pitchFamily="66" charset="0"/>
            </a:endParaRPr>
          </a:p>
        </p:txBody>
      </p:sp>
      <p:pic>
        <p:nvPicPr>
          <p:cNvPr id="2" name="breadstick_sna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8" name="Picture 2" descr="http://images.clipart.com/thb/thb6/CL/artineed/sport_recreation/golf_golf_001/15784217.thb.jpg?00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50" y="1340768"/>
            <a:ext cx="298771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96585" y="6608385"/>
            <a:ext cx="30315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omic Sans MS" pitchFamily="66" charset="0"/>
              </a:rPr>
              <a:t>© www.SaveTeachersSundays.com 2013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504" y="6631468"/>
            <a:ext cx="24352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 smtClean="0">
                <a:latin typeface="Comic Sans MS" pitchFamily="66" charset="0"/>
              </a:rPr>
              <a:t>Sound effect </a:t>
            </a:r>
            <a:r>
              <a:rPr lang="en-US" sz="1050" dirty="0">
                <a:latin typeface="Comic Sans MS" pitchFamily="66" charset="0"/>
              </a:rPr>
              <a:t>© </a:t>
            </a:r>
            <a:r>
              <a:rPr lang="en-GB" sz="1050" dirty="0" smtClean="0">
                <a:latin typeface="Comic Sans MS" pitchFamily="66" charset="0"/>
              </a:rPr>
              <a:t>www.freesfx.co.uk</a:t>
            </a:r>
            <a:endParaRPr lang="en-GB" sz="1050" dirty="0"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51165" y="6631468"/>
            <a:ext cx="18293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 smtClean="0">
                <a:latin typeface="Comic Sans MS" pitchFamily="66" charset="0"/>
              </a:rPr>
              <a:t>Images </a:t>
            </a:r>
            <a:r>
              <a:rPr lang="en-US" sz="1050" dirty="0">
                <a:latin typeface="Comic Sans MS" pitchFamily="66" charset="0"/>
              </a:rPr>
              <a:t>© </a:t>
            </a:r>
            <a:r>
              <a:rPr lang="en-GB" sz="1050" dirty="0" smtClean="0">
                <a:latin typeface="Comic Sans MS" pitchFamily="66" charset="0"/>
              </a:rPr>
              <a:t>www.clipart.com</a:t>
            </a:r>
            <a:endParaRPr lang="en-GB" sz="105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asp_short_wing_buzz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330" y="188640"/>
            <a:ext cx="849694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latin typeface="Comic Sans MS" pitchFamily="66" charset="0"/>
              </a:rPr>
              <a:t>What sound can you hear?</a:t>
            </a:r>
            <a:endParaRPr lang="en-GB" sz="3200" b="1" dirty="0">
              <a:latin typeface="Comic Sans MS" pitchFamily="66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23528" y="5373216"/>
            <a:ext cx="849694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latin typeface="Comic Sans MS" pitchFamily="66" charset="0"/>
              </a:rPr>
              <a:t>Buzz</a:t>
            </a:r>
            <a:endParaRPr lang="en-GB" sz="3200" b="1" dirty="0">
              <a:latin typeface="Comic Sans MS" pitchFamily="66" charset="0"/>
            </a:endParaRPr>
          </a:p>
        </p:txBody>
      </p:sp>
      <p:pic>
        <p:nvPicPr>
          <p:cNvPr id="4100" name="Picture 4" descr="http://images.clipart.com/thb/thb5/CL/STGR005/broder3a/anima1/2048096.thb.jpg?crtan1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133" y="1340768"/>
            <a:ext cx="428124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96585" y="6608385"/>
            <a:ext cx="30315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omic Sans MS" pitchFamily="66" charset="0"/>
              </a:rPr>
              <a:t>© www.SaveTeachersSundays.com 2013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6631468"/>
            <a:ext cx="24352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 smtClean="0">
                <a:latin typeface="Comic Sans MS" pitchFamily="66" charset="0"/>
              </a:rPr>
              <a:t>Sound effect </a:t>
            </a:r>
            <a:r>
              <a:rPr lang="en-US" sz="1050" dirty="0">
                <a:latin typeface="Comic Sans MS" pitchFamily="66" charset="0"/>
              </a:rPr>
              <a:t>© </a:t>
            </a:r>
            <a:r>
              <a:rPr lang="en-GB" sz="1050" dirty="0" smtClean="0">
                <a:latin typeface="Comic Sans MS" pitchFamily="66" charset="0"/>
              </a:rPr>
              <a:t>www.freesfx.co.uk</a:t>
            </a:r>
            <a:endParaRPr lang="en-GB" sz="1050" dirty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51165" y="6631468"/>
            <a:ext cx="18293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 smtClean="0">
                <a:latin typeface="Comic Sans MS" pitchFamily="66" charset="0"/>
              </a:rPr>
              <a:t>Images </a:t>
            </a:r>
            <a:r>
              <a:rPr lang="en-US" sz="1050" dirty="0">
                <a:latin typeface="Comic Sans MS" pitchFamily="66" charset="0"/>
              </a:rPr>
              <a:t>© </a:t>
            </a:r>
            <a:r>
              <a:rPr lang="en-GB" sz="1050" dirty="0" smtClean="0">
                <a:latin typeface="Comic Sans MS" pitchFamily="66" charset="0"/>
              </a:rPr>
              <a:t>www.clipart.com</a:t>
            </a:r>
            <a:endParaRPr lang="en-GB" sz="105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330" y="188640"/>
            <a:ext cx="849694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latin typeface="Comic Sans MS" pitchFamily="66" charset="0"/>
              </a:rPr>
              <a:t>What sound can you hear?</a:t>
            </a:r>
            <a:endParaRPr lang="en-GB" sz="3200" b="1" dirty="0">
              <a:latin typeface="Comic Sans MS" pitchFamily="66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1520" y="5373216"/>
            <a:ext cx="849694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latin typeface="Comic Sans MS" pitchFamily="66" charset="0"/>
              </a:rPr>
              <a:t>Hiss</a:t>
            </a:r>
            <a:endParaRPr lang="en-GB" sz="3200" b="1" dirty="0">
              <a:latin typeface="Comic Sans MS" pitchFamily="66" charset="0"/>
            </a:endParaRPr>
          </a:p>
        </p:txBody>
      </p:sp>
      <p:pic>
        <p:nvPicPr>
          <p:cNvPr id="2" name="insect_angry_his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074" name="Picture 2" descr="http://images.clipart.com/thw/thw11/CL/5344_2005010018/000803_1063_04/22076497.thb.jpg?000803_1063_0404_v__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86955"/>
            <a:ext cx="2952328" cy="428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96585" y="6608385"/>
            <a:ext cx="30315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omic Sans MS" pitchFamily="66" charset="0"/>
              </a:rPr>
              <a:t>© www.SaveTeachersSundays.com 2013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6631468"/>
            <a:ext cx="24352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 smtClean="0">
                <a:latin typeface="Comic Sans MS" pitchFamily="66" charset="0"/>
              </a:rPr>
              <a:t>Sound effect </a:t>
            </a:r>
            <a:r>
              <a:rPr lang="en-US" sz="1050" dirty="0">
                <a:latin typeface="Comic Sans MS" pitchFamily="66" charset="0"/>
              </a:rPr>
              <a:t>© </a:t>
            </a:r>
            <a:r>
              <a:rPr lang="en-GB" sz="1050" dirty="0" smtClean="0">
                <a:latin typeface="Comic Sans MS" pitchFamily="66" charset="0"/>
              </a:rPr>
              <a:t>www.freesfx.co.uk</a:t>
            </a:r>
            <a:endParaRPr lang="en-GB" sz="1050" dirty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51165" y="6631468"/>
            <a:ext cx="18293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 smtClean="0">
                <a:latin typeface="Comic Sans MS" pitchFamily="66" charset="0"/>
              </a:rPr>
              <a:t>Images </a:t>
            </a:r>
            <a:r>
              <a:rPr lang="en-US" sz="1050" dirty="0">
                <a:latin typeface="Comic Sans MS" pitchFamily="66" charset="0"/>
              </a:rPr>
              <a:t>© </a:t>
            </a:r>
            <a:r>
              <a:rPr lang="en-GB" sz="1050" dirty="0" smtClean="0">
                <a:latin typeface="Comic Sans MS" pitchFamily="66" charset="0"/>
              </a:rPr>
              <a:t>www.clipart.com</a:t>
            </a:r>
            <a:endParaRPr lang="en-GB" sz="105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330" y="188640"/>
            <a:ext cx="849694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latin typeface="Comic Sans MS" pitchFamily="66" charset="0"/>
              </a:rPr>
              <a:t>What sound can you hear?</a:t>
            </a:r>
            <a:endParaRPr lang="en-GB" sz="3200" b="1" dirty="0">
              <a:latin typeface="Comic Sans MS" pitchFamily="66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23528" y="5373216"/>
            <a:ext cx="849694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latin typeface="Comic Sans MS" pitchFamily="66" charset="0"/>
              </a:rPr>
              <a:t>Sizzle</a:t>
            </a:r>
            <a:endParaRPr lang="en-GB" sz="3200" b="1" dirty="0">
              <a:latin typeface="Comic Sans MS" pitchFamily="66" charset="0"/>
            </a:endParaRPr>
          </a:p>
        </p:txBody>
      </p:sp>
      <p:pic>
        <p:nvPicPr>
          <p:cNvPr id="2" name="eggs_fryi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050" name="Picture 2" descr="http://images.clipart.com/thw/thw11/CL/5433_2005010014/000803_1080_59/21256724.thb.jpg?000803_1080_5973_v__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720" y="1597149"/>
            <a:ext cx="4942560" cy="348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196585" y="6608385"/>
            <a:ext cx="30315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omic Sans MS" pitchFamily="66" charset="0"/>
              </a:rPr>
              <a:t>© www.SaveTeachersSundays.com 2013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6631468"/>
            <a:ext cx="24352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 smtClean="0">
                <a:latin typeface="Comic Sans MS" pitchFamily="66" charset="0"/>
              </a:rPr>
              <a:t>Sound effect </a:t>
            </a:r>
            <a:r>
              <a:rPr lang="en-US" sz="1050" dirty="0">
                <a:latin typeface="Comic Sans MS" pitchFamily="66" charset="0"/>
              </a:rPr>
              <a:t>© </a:t>
            </a:r>
            <a:r>
              <a:rPr lang="en-GB" sz="1050" dirty="0" smtClean="0">
                <a:latin typeface="Comic Sans MS" pitchFamily="66" charset="0"/>
              </a:rPr>
              <a:t>www.freesfx.co.uk</a:t>
            </a:r>
            <a:endParaRPr lang="en-GB" sz="1050" dirty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51165" y="6631468"/>
            <a:ext cx="18293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 smtClean="0">
                <a:latin typeface="Comic Sans MS" pitchFamily="66" charset="0"/>
              </a:rPr>
              <a:t>Images </a:t>
            </a:r>
            <a:r>
              <a:rPr lang="en-US" sz="1050" dirty="0">
                <a:latin typeface="Comic Sans MS" pitchFamily="66" charset="0"/>
              </a:rPr>
              <a:t>© </a:t>
            </a:r>
            <a:r>
              <a:rPr lang="en-GB" sz="1050" dirty="0" smtClean="0">
                <a:latin typeface="Comic Sans MS" pitchFamily="66" charset="0"/>
              </a:rPr>
              <a:t>www.clipart.com</a:t>
            </a:r>
            <a:endParaRPr lang="en-GB" sz="105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0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96585" y="6608385"/>
            <a:ext cx="30315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Comic Sans MS" pitchFamily="66" charset="0"/>
              </a:rPr>
              <a:t>© www.SaveTeachersSundays.com 2013</a:t>
            </a:r>
            <a:endParaRPr lang="en-GB" sz="1200" dirty="0">
              <a:latin typeface="Comic Sans MS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330" y="188640"/>
            <a:ext cx="849694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latin typeface="Comic Sans MS" pitchFamily="66" charset="0"/>
              </a:rPr>
              <a:t>What sound can you hear?</a:t>
            </a:r>
            <a:endParaRPr lang="en-GB" sz="3200" b="1" dirty="0">
              <a:latin typeface="Comic Sans MS" pitchFamily="66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23528" y="5373216"/>
            <a:ext cx="849694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 smtClean="0">
                <a:latin typeface="Comic Sans MS" pitchFamily="66" charset="0"/>
              </a:rPr>
              <a:t>Click</a:t>
            </a:r>
            <a:endParaRPr lang="en-GB" sz="3200" b="1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504" y="6631468"/>
            <a:ext cx="24352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 smtClean="0">
                <a:latin typeface="Comic Sans MS" pitchFamily="66" charset="0"/>
              </a:rPr>
              <a:t>Sound effect </a:t>
            </a:r>
            <a:r>
              <a:rPr lang="en-US" sz="1050" dirty="0">
                <a:latin typeface="Comic Sans MS" pitchFamily="66" charset="0"/>
              </a:rPr>
              <a:t>© </a:t>
            </a:r>
            <a:r>
              <a:rPr lang="en-GB" sz="1050" dirty="0" smtClean="0">
                <a:latin typeface="Comic Sans MS" pitchFamily="66" charset="0"/>
              </a:rPr>
              <a:t>www.freesfx.co.uk</a:t>
            </a:r>
            <a:endParaRPr lang="en-GB" sz="1050" dirty="0"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51165" y="6631468"/>
            <a:ext cx="182934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dirty="0" smtClean="0">
                <a:latin typeface="Comic Sans MS" pitchFamily="66" charset="0"/>
              </a:rPr>
              <a:t>Images </a:t>
            </a:r>
            <a:r>
              <a:rPr lang="en-US" sz="1050" dirty="0">
                <a:latin typeface="Comic Sans MS" pitchFamily="66" charset="0"/>
              </a:rPr>
              <a:t>© </a:t>
            </a:r>
            <a:r>
              <a:rPr lang="en-GB" sz="1050" dirty="0" smtClean="0">
                <a:latin typeface="Comic Sans MS" pitchFamily="66" charset="0"/>
              </a:rPr>
              <a:t>www.clipart.com</a:t>
            </a:r>
            <a:endParaRPr lang="en-GB" sz="1050" dirty="0">
              <a:latin typeface="Comic Sans MS" pitchFamily="66" charset="0"/>
            </a:endParaRPr>
          </a:p>
        </p:txBody>
      </p:sp>
      <p:pic>
        <p:nvPicPr>
          <p:cNvPr id="10" name="apple_mighty_mouse_clic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26" name="Picture 2" descr="http://images.clipart.com/thb/thb6/CL/artineed/spot_illustration/computers_mouse_001/15650468.thb.jpg?00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139" y="1762125"/>
            <a:ext cx="6370928" cy="260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96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280</Words>
  <Application>Microsoft Office PowerPoint</Application>
  <PresentationFormat>On-screen Show (4:3)</PresentationFormat>
  <Paragraphs>77</Paragraphs>
  <Slides>11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Onomatopoeia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Similes and Metaphors</dc:title>
  <dc:creator>SaveTeachersSundays</dc:creator>
  <cp:lastModifiedBy>SaveTeachersSundays</cp:lastModifiedBy>
  <cp:revision>22</cp:revision>
  <dcterms:created xsi:type="dcterms:W3CDTF">2013-08-13T17:38:53Z</dcterms:created>
  <dcterms:modified xsi:type="dcterms:W3CDTF">2013-08-20T18:49:02Z</dcterms:modified>
</cp:coreProperties>
</file>